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3"/>
  </p:notesMasterIdLst>
  <p:sldIdLst>
    <p:sldId id="256" r:id="rId2"/>
    <p:sldId id="262" r:id="rId3"/>
    <p:sldId id="263" r:id="rId4"/>
    <p:sldId id="264" r:id="rId5"/>
    <p:sldId id="265" r:id="rId6"/>
    <p:sldId id="278" r:id="rId7"/>
    <p:sldId id="257" r:id="rId8"/>
    <p:sldId id="258" r:id="rId9"/>
    <p:sldId id="259" r:id="rId10"/>
    <p:sldId id="277" r:id="rId11"/>
    <p:sldId id="260" r:id="rId12"/>
    <p:sldId id="283" r:id="rId13"/>
    <p:sldId id="276" r:id="rId14"/>
    <p:sldId id="274" r:id="rId15"/>
    <p:sldId id="275" r:id="rId16"/>
    <p:sldId id="280" r:id="rId17"/>
    <p:sldId id="281" r:id="rId18"/>
    <p:sldId id="282" r:id="rId19"/>
    <p:sldId id="271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08AFA-3EF8-42A3-A2A5-0A8B35C4BF40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EC1A6-19C5-48D2-8F19-192766CCA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28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EC1A6-19C5-48D2-8F19-192766CCA5A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7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7EA46-8CBE-4351-8815-FED2CD6F58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807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B5577E-461A-4626-92F4-4D4DB5481D42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D459440-AAAF-4C4E-BBC4-A7BFBA6A64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оценива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75742"/>
            <a:ext cx="3251832" cy="308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9816" y="404664"/>
            <a:ext cx="7772400" cy="25922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Стандартизированное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формирующее оценивание: принципы, стратегии и модели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EDEE"/>
              </a:clrFrom>
              <a:clrTo>
                <a:srgbClr val="EDED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59293"/>
            <a:ext cx="4423669" cy="294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7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867C-DF76-4C67-BD38-BEB220706459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764704"/>
            <a:ext cx="3337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Стандартное оценивание</a:t>
            </a:r>
            <a:endParaRPr lang="ru-RU" sz="2000" b="1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764704"/>
            <a:ext cx="3578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Формирующее оценивание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3527" y="1340768"/>
            <a:ext cx="4758529" cy="4680520"/>
          </a:xfrm>
          <a:prstGeom prst="ellipse">
            <a:avLst/>
          </a:prstGeom>
          <a:noFill/>
          <a:ln w="76200"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059832" y="1412776"/>
            <a:ext cx="4752528" cy="468052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43809" y="1844824"/>
            <a:ext cx="1944215" cy="64633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Жёсткая шкала</a:t>
            </a:r>
          </a:p>
          <a:p>
            <a:pPr algn="ctr"/>
            <a:r>
              <a:rPr lang="ru-RU" b="1" dirty="0" smtClean="0"/>
              <a:t> оценивания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43808" y="2852936"/>
            <a:ext cx="241765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/>
              <a:t>Малоинформативно</a:t>
            </a:r>
            <a:endParaRPr lang="ru-RU" b="1" dirty="0" smtClean="0"/>
          </a:p>
          <a:p>
            <a:pPr algn="ctr"/>
            <a:r>
              <a:rPr lang="ru-RU" b="1" dirty="0" smtClean="0"/>
              <a:t>Для ученика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86234" y="1628800"/>
            <a:ext cx="2832827" cy="83099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Обеспечивает участие</a:t>
            </a:r>
          </a:p>
          <a:p>
            <a:pPr algn="ctr"/>
            <a:r>
              <a:rPr lang="ru-RU" sz="1600" b="1" dirty="0" smtClean="0"/>
              <a:t> ученика </a:t>
            </a:r>
          </a:p>
          <a:p>
            <a:pPr algn="ctr"/>
            <a:r>
              <a:rPr lang="ru-RU" sz="1600" b="1" dirty="0" smtClean="0"/>
              <a:t>в процессе оценивания </a:t>
            </a:r>
            <a:endParaRPr lang="ru-RU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61447" y="2708920"/>
            <a:ext cx="296587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Формирование</a:t>
            </a:r>
          </a:p>
          <a:p>
            <a:pPr algn="ctr"/>
            <a:r>
              <a:rPr lang="ru-RU" sz="1600" b="1" dirty="0" smtClean="0"/>
              <a:t> адекватной  самооценки</a:t>
            </a:r>
            <a:endParaRPr lang="ru-RU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25428" y="2492896"/>
            <a:ext cx="1659429" cy="33855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Непрерывно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748684" y="2708920"/>
            <a:ext cx="2654893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Формирует учебный</a:t>
            </a:r>
          </a:p>
          <a:p>
            <a:pPr algn="ctr"/>
            <a:r>
              <a:rPr lang="ru-RU" sz="1600" b="1" dirty="0" smtClean="0"/>
              <a:t> процесс, обеспечивая</a:t>
            </a:r>
          </a:p>
          <a:p>
            <a:pPr algn="ctr"/>
            <a:r>
              <a:rPr lang="ru-RU" sz="1600" b="1" dirty="0" smtClean="0"/>
              <a:t> основание для </a:t>
            </a:r>
          </a:p>
          <a:p>
            <a:pPr algn="ctr"/>
            <a:r>
              <a:rPr lang="ru-RU" sz="1600" b="1" dirty="0" smtClean="0"/>
              <a:t>выставления отметок</a:t>
            </a:r>
            <a:endParaRPr lang="ru-RU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64647" y="2996952"/>
            <a:ext cx="2512226" cy="86177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Формирует учебный </a:t>
            </a:r>
          </a:p>
          <a:p>
            <a:pPr algn="ctr"/>
            <a:r>
              <a:rPr lang="ru-RU" sz="1600" b="1" dirty="0" smtClean="0"/>
              <a:t>процесс, улучшая</a:t>
            </a:r>
          </a:p>
          <a:p>
            <a:pPr algn="ctr"/>
            <a:r>
              <a:rPr lang="ru-RU" sz="1600" b="1" dirty="0" smtClean="0"/>
              <a:t> качество учения</a:t>
            </a:r>
            <a:endParaRPr lang="ru-RU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699792" y="3356992"/>
            <a:ext cx="2744662" cy="92333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Обеспечивает </a:t>
            </a:r>
          </a:p>
          <a:p>
            <a:pPr algn="ctr"/>
            <a:r>
              <a:rPr lang="ru-RU" b="1" dirty="0" smtClean="0"/>
              <a:t>индивидуальный </a:t>
            </a:r>
          </a:p>
          <a:p>
            <a:pPr algn="ctr"/>
            <a:r>
              <a:rPr lang="ru-RU" b="1" dirty="0" smtClean="0"/>
              <a:t>подход (не усредняет)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843808" y="3284984"/>
            <a:ext cx="2311851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Может</a:t>
            </a:r>
          </a:p>
          <a:p>
            <a:pPr algn="ctr"/>
            <a:r>
              <a:rPr lang="ru-RU" b="1" dirty="0" smtClean="0"/>
              <a:t> травмировать </a:t>
            </a:r>
          </a:p>
          <a:p>
            <a:pPr algn="ctr"/>
            <a:r>
              <a:rPr lang="ru-RU" b="1" dirty="0" smtClean="0"/>
              <a:t>ученика и снижать</a:t>
            </a:r>
          </a:p>
          <a:p>
            <a:pPr algn="ctr"/>
            <a:r>
              <a:rPr lang="ru-RU" b="1" dirty="0" smtClean="0"/>
              <a:t> его самооценку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925434" y="4149080"/>
            <a:ext cx="2406428" cy="83099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Оценивание </a:t>
            </a:r>
          </a:p>
          <a:p>
            <a:pPr algn="ctr"/>
            <a:r>
              <a:rPr lang="ru-RU" sz="1600" b="1" dirty="0" smtClean="0"/>
              <a:t>на конечной стадии</a:t>
            </a:r>
          </a:p>
          <a:p>
            <a:pPr algn="ctr"/>
            <a:r>
              <a:rPr lang="ru-RU" sz="1600" b="1" dirty="0" smtClean="0"/>
              <a:t> процесса обучения</a:t>
            </a:r>
            <a:endParaRPr lang="ru-RU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731852" y="3501008"/>
            <a:ext cx="2823209" cy="83099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Принципы</a:t>
            </a:r>
          </a:p>
          <a:p>
            <a:pPr algn="ctr"/>
            <a:r>
              <a:rPr lang="ru-RU" sz="1600" b="1" dirty="0" smtClean="0"/>
              <a:t> самооценки и способы </a:t>
            </a:r>
          </a:p>
          <a:p>
            <a:pPr algn="ctr"/>
            <a:r>
              <a:rPr lang="ru-RU" sz="1600" b="1" dirty="0" smtClean="0"/>
              <a:t>улучшения результата</a:t>
            </a:r>
            <a:endParaRPr lang="ru-RU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131840" y="3573016"/>
            <a:ext cx="199125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Обеспечение</a:t>
            </a:r>
          </a:p>
          <a:p>
            <a:pPr algn="ctr"/>
            <a:r>
              <a:rPr lang="ru-RU" b="1" dirty="0" smtClean="0"/>
              <a:t> обратной связи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016679" y="2996952"/>
            <a:ext cx="2196434" cy="212365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Функции: </a:t>
            </a:r>
          </a:p>
          <a:p>
            <a:pPr algn="ctr"/>
            <a:r>
              <a:rPr lang="ru-RU" sz="1600" b="1" dirty="0" smtClean="0"/>
              <a:t>обучающая, </a:t>
            </a:r>
          </a:p>
          <a:p>
            <a:pPr algn="ctr"/>
            <a:r>
              <a:rPr lang="ru-RU" sz="1600" b="1" dirty="0" smtClean="0"/>
              <a:t>воспитательная,</a:t>
            </a:r>
          </a:p>
          <a:p>
            <a:pPr algn="ctr"/>
            <a:r>
              <a:rPr lang="ru-RU" sz="1600" b="1" dirty="0" smtClean="0"/>
              <a:t> ориентирующая,</a:t>
            </a:r>
          </a:p>
          <a:p>
            <a:pPr algn="ctr"/>
            <a:r>
              <a:rPr lang="ru-RU" sz="1600" b="1" dirty="0" smtClean="0"/>
              <a:t>стимулирующая,</a:t>
            </a:r>
          </a:p>
          <a:p>
            <a:pPr algn="ctr"/>
            <a:r>
              <a:rPr lang="ru-RU" sz="1600" b="1" dirty="0" smtClean="0"/>
              <a:t> диагностическая,</a:t>
            </a:r>
          </a:p>
          <a:p>
            <a:pPr algn="ctr"/>
            <a:r>
              <a:rPr lang="ru-RU" sz="1600" b="1" dirty="0" smtClean="0"/>
              <a:t>формирование  </a:t>
            </a:r>
          </a:p>
          <a:p>
            <a:pPr algn="ctr"/>
            <a:r>
              <a:rPr lang="ru-RU" sz="1600" b="1" dirty="0" smtClean="0"/>
              <a:t>самооценки</a:t>
            </a:r>
            <a:endParaRPr lang="ru-RU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339752" y="6165304"/>
            <a:ext cx="3600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Диаграмма Венна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11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11406 -0.0680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9953 L -0.26424 -0.0835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74 0.05857 L 0.18837 -0.046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19653 -0.0891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-0.29236 0.03148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32517 0.0168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0.25157 0.11135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-0.23664 0.0909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0.20347 0.11134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22222E-6 L 0.26441 0.0361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17292 0.24768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-0.0066 -0.2046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1020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54BA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54BA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7" grpId="2" animBg="1"/>
      <p:bldP spid="28" grpId="0" animBg="1"/>
      <p:bldP spid="2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20" y="394640"/>
            <a:ext cx="8568260" cy="613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036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0" dirty="0" smtClean="0">
                <a:solidFill>
                  <a:srgbClr val="C00000"/>
                </a:solidFill>
              </a:rPr>
              <a:t>Формирующее оценивание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Процесс поиска и интерпретации данных, которые ученики и их учителя используют для того, чтобы решить, как далеко ученики уже продвинулись в своей учёбе,  куда им необходимо продвинуться и как сделать это наилучшим образом.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Reform Group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(2002)</a:t>
            </a:r>
          </a:p>
        </p:txBody>
      </p:sp>
    </p:spTree>
    <p:extLst>
      <p:ext uri="{BB962C8B-B14F-4D97-AF65-F5344CB8AC3E}">
        <p14:creationId xmlns:p14="http://schemas.microsoft.com/office/powerpoint/2010/main" val="14693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179513" y="548680"/>
            <a:ext cx="8640960" cy="55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350" indent="-63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8000"/>
              </a:lnSpc>
              <a:spcBef>
                <a:spcPct val="0"/>
              </a:spcBef>
              <a:spcAft>
                <a:spcPts val="975"/>
              </a:spcAft>
              <a:buFontTx/>
              <a:buNone/>
            </a:pPr>
            <a:r>
              <a:rPr lang="ru-RU" altLang="ru-RU" b="1" dirty="0">
                <a:solidFill>
                  <a:srgbClr val="254061"/>
                </a:solidFill>
                <a:cs typeface="Calibri" pitchFamily="34" charset="0"/>
              </a:rPr>
              <a:t>Формирующее оценивание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это целенаправленный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…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 процесс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наблюдения за учением ученика;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 оценивание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учеников, плюс оценивание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самих себя и своих товарищей;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оценивание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своей или другой группы в целом и каждого ее участника в отдельности;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это процесс 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… </a:t>
            </a:r>
            <a:r>
              <a:rPr lang="ru-RU" altLang="ru-RU" sz="2400" b="1" dirty="0">
                <a:latin typeface="Times New Roman" pitchFamily="18" charset="0"/>
              </a:rPr>
              <a:t>и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…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данных, которые участники образовательного процесса используют для того, чтобы решить, как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…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ученики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продвинулись, куда им необходимо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это сделать.</a:t>
            </a:r>
            <a:endParaRPr lang="ru-RU" altLang="ru-RU" sz="24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179513" y="548680"/>
            <a:ext cx="8640960" cy="587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350" indent="-63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8000"/>
              </a:lnSpc>
              <a:spcBef>
                <a:spcPct val="0"/>
              </a:spcBef>
              <a:spcAft>
                <a:spcPts val="975"/>
              </a:spcAft>
              <a:buFontTx/>
              <a:buNone/>
            </a:pPr>
            <a:r>
              <a:rPr lang="ru-RU" altLang="ru-RU" b="1" dirty="0">
                <a:solidFill>
                  <a:srgbClr val="254061"/>
                </a:solidFill>
                <a:cs typeface="Calibri" pitchFamily="34" charset="0"/>
              </a:rPr>
              <a:t>Формирующее оценивание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это целенаправленный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непрерывный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ea typeface="Arial" charset="0"/>
                <a:cs typeface="Times New Roman" pitchFamily="18" charset="0"/>
              </a:rPr>
              <a:t> процесс наблюдения за учением ученика;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  <a:ea typeface="Arial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 оценивание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учителем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своих учеников, плюс оценивание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учениками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самих себя и своих товарищей;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оценивание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группой учеников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работы своей или другой группы в целом и каждого ее участника в отдельности;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это процесс 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поиска  </a:t>
            </a:r>
            <a:r>
              <a:rPr lang="ru-RU" altLang="ru-RU" sz="2400" b="1" dirty="0">
                <a:latin typeface="Times New Roman" pitchFamily="18" charset="0"/>
              </a:rPr>
              <a:t>и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 интерпретации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данных, которые участники образовательного процесса используют для того, чтобы решить, как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далеко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ученики продвинулись, куда им необходимо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двигаться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 и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как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</a:rPr>
              <a:t> это сделать.</a:t>
            </a:r>
            <a:endParaRPr lang="ru-RU" altLang="ru-RU" sz="2400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2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вопр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63133"/>
            <a:ext cx="8208144" cy="528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468313" y="1412875"/>
            <a:ext cx="820737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ts val="3200"/>
              <a:buFontTx/>
              <a:buChar char="-"/>
            </a:pPr>
            <a:r>
              <a:rPr lang="ru-RU" alt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корректировка</a:t>
            </a:r>
            <a:r>
              <a:rPr lang="ru-RU" altLang="ru-RU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деятельности учителя и учащихся в процессе обучения на основе промежуточных результатов, полученных в процессе обучения;</a:t>
            </a:r>
          </a:p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ts val="3200"/>
              <a:buFontTx/>
              <a:buChar char="-"/>
            </a:pPr>
            <a:r>
              <a:rPr lang="ru-RU" altLang="ru-RU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мотивирование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 учащегося на планирование целей и путей достижения образовательных результатов, т.е. на дальнейшее обучение и развитие.</a:t>
            </a:r>
          </a:p>
          <a:p>
            <a:pPr eaLnBrk="1" hangingPunct="1">
              <a:lnSpc>
                <a:spcPct val="102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ts val="3200"/>
              <a:buFontTx/>
              <a:buChar char="-"/>
            </a:pPr>
            <a:endParaRPr lang="ru-RU" altLang="ru-RU" sz="24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684213" y="577627"/>
            <a:ext cx="7559675" cy="619125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53975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spcAft>
                <a:spcPts val="2225"/>
              </a:spcAft>
              <a:buFontTx/>
              <a:buNone/>
            </a:pPr>
            <a:r>
              <a:rPr lang="ru-RU" altLang="ru-RU" b="1">
                <a:solidFill>
                  <a:srgbClr val="254061"/>
                </a:solidFill>
                <a:cs typeface="Calibri" pitchFamily="34" charset="0"/>
              </a:rPr>
              <a:t>Цели формирующего оценивания: </a:t>
            </a:r>
          </a:p>
        </p:txBody>
      </p:sp>
    </p:spTree>
    <p:extLst>
      <p:ext uri="{BB962C8B-B14F-4D97-AF65-F5344CB8AC3E}">
        <p14:creationId xmlns:p14="http://schemas.microsoft.com/office/powerpoint/2010/main" val="355807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hape 136"/>
          <p:cNvSpPr txBox="1">
            <a:spLocks/>
          </p:cNvSpPr>
          <p:nvPr/>
        </p:nvSpPr>
        <p:spPr>
          <a:xfrm>
            <a:off x="179512" y="332656"/>
            <a:ext cx="8964488" cy="1320800"/>
          </a:xfrm>
          <a:prstGeom prst="rect">
            <a:avLst/>
          </a:prstGeom>
        </p:spPr>
        <p:txBody>
          <a:bodyPr vert="horz" lIns="38100" tIns="38100" rIns="38100" bIns="381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Пять</a:t>
            </a:r>
            <a:r>
              <a:rPr kumimoji="0" lang="en-US" sz="3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3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принципов</a:t>
            </a:r>
            <a:r>
              <a:rPr kumimoji="0" lang="en-US" sz="3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lang="ru-RU" sz="30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формирующего</a:t>
            </a:r>
            <a:r>
              <a:rPr kumimoji="0" lang="en-US" sz="3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3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оценивания</a:t>
            </a:r>
            <a:endParaRPr kumimoji="0" lang="en-US" sz="3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137"/>
          <p:cNvSpPr txBox="1"/>
          <p:nvPr/>
        </p:nvSpPr>
        <p:spPr>
          <a:xfrm>
            <a:off x="564640" y="1628800"/>
            <a:ext cx="8014721" cy="433244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632178" marR="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1851"/>
              <a:buFont typeface="+mj-lt"/>
              <a:buAutoNum type="arabicPeriod"/>
            </a:pP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Учитель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регулярно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обеспечивает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обратную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связь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предоставляя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учащимся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комментарии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замечания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т.п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поводу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их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деятельности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</a:t>
            </a: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632178" marR="0" lvl="0" indent="-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1851"/>
              <a:buFont typeface="+mj-lt"/>
              <a:buAutoNum type="arabicPeriod"/>
            </a:pP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Учащиеся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принимают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активное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участие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в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организации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процесса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собственного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обучения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</a:t>
            </a:r>
          </a:p>
          <a:p>
            <a:pPr marL="632178" marR="0" lvl="0" indent="-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1851"/>
              <a:buFont typeface="+mj-lt"/>
              <a:buAutoNum type="arabicPeriod"/>
            </a:pP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Учитель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меняет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техники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технологии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обучения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в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зависимости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от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изменения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результатов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обучения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учащихся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</a:t>
            </a:r>
          </a:p>
          <a:p>
            <a:pPr marL="632178" marR="0" lvl="0" indent="-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1851"/>
              <a:buFont typeface="+mj-lt"/>
              <a:buAutoNum type="arabicPeriod"/>
            </a:pP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Учитель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осознает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что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оценивание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посредством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отметки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резко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снижает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мотивацию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самооценку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учащихся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</a:t>
            </a:r>
          </a:p>
          <a:p>
            <a:pPr marL="632178" marR="0" lvl="0" indent="-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1851"/>
              <a:buFont typeface="+mj-lt"/>
              <a:buAutoNum type="arabicPeriod"/>
            </a:pP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Учитель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осознает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необходимость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научить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учащихся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принципам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i="1" dirty="0" err="1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самооценки</a:t>
            </a:r>
            <a:r>
              <a:rPr lang="en-US" sz="2200" i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и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способам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улучшения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собственных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результатов</a:t>
            </a: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967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980728"/>
            <a:ext cx="87484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n w="31550" cmpd="sng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СТРАТЕГИИ ОЦЕНИВАНИЯ-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это методы, которые учитель использует для сбора информации об учебных достижениях </a:t>
            </a:r>
            <a:r>
              <a:rPr lang="ru-RU" sz="4800" b="1" dirty="0" smtClean="0">
                <a:solidFill>
                  <a:srgbClr val="FF0000"/>
                </a:solidFill>
              </a:rPr>
              <a:t>учащихся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1106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6" t="39827" r="28918" b="20346"/>
          <a:stretch/>
        </p:blipFill>
        <p:spPr bwMode="auto">
          <a:xfrm>
            <a:off x="35496" y="908720"/>
            <a:ext cx="8976070" cy="55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36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631" y="332656"/>
            <a:ext cx="8080738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ru-RU" sz="3200" b="1" dirty="0">
                <a:ln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формирующего оценивания</a:t>
            </a:r>
          </a:p>
        </p:txBody>
      </p:sp>
      <p:pic>
        <p:nvPicPr>
          <p:cNvPr id="717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30275"/>
            <a:ext cx="7488237" cy="550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15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сегодня</a:t>
            </a:r>
            <a:b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учителей</a:t>
            </a:r>
            <a:br>
              <a:rPr lang="ru-RU" alt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7284" name="Group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31660427"/>
              </p:ext>
            </p:extLst>
          </p:nvPr>
        </p:nvGraphicFramePr>
        <p:xfrm>
          <a:off x="755650" y="2332038"/>
          <a:ext cx="8229600" cy="420052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0114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Страны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выставления отметок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коррекции преподавания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70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Гонконг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73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Сингапур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76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93517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международная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60400" y="1694135"/>
            <a:ext cx="7958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/>
              <a:t>Процент учащихся, чьи учителя используют оценивание в данных целях</a:t>
            </a:r>
          </a:p>
        </p:txBody>
      </p:sp>
    </p:spTree>
    <p:extLst>
      <p:ext uri="{BB962C8B-B14F-4D97-AF65-F5344CB8AC3E}">
        <p14:creationId xmlns:p14="http://schemas.microsoft.com/office/powerpoint/2010/main" val="18339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67961"/>
            <a:ext cx="7762125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ru-RU" sz="3200" b="1" dirty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формирующего </a:t>
            </a:r>
            <a:r>
              <a:rPr lang="ru-RU" sz="3200" b="1" dirty="0" smtClean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endParaRPr lang="ru-RU" sz="3200" b="1" dirty="0">
              <a:ln/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196753"/>
            <a:ext cx="7620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снижается уровень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учащихся, появляется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свои силы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своевременная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объективное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оценивание ученической успешности;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учебной деятельности;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воспитывается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развития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ученика на всех этапах обучения;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благоприятные условия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ученика;</a:t>
            </a:r>
          </a:p>
          <a:p>
            <a:pPr marL="2114550" lvl="4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адекватная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самооценка;</a:t>
            </a:r>
          </a:p>
          <a:p>
            <a:pPr marL="2114550" lvl="4" indent="-285750"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обучении</a:t>
            </a:r>
          </a:p>
        </p:txBody>
      </p:sp>
      <p:pic>
        <p:nvPicPr>
          <p:cNvPr id="11266" name="Picture 2" descr="Картинки по запросу вопр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9837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01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50" y="1196975"/>
            <a:ext cx="7993063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Формирующее оценивание: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Arial" panose="020B0604020202020204" pitchFamily="34" charset="0"/>
              </a:rPr>
              <a:t>даёт возможность учителю точно оценить не только реальные, но и потенциальные достижения учеников, увидеть действительную картину усвоения материала обучающимися;</a:t>
            </a:r>
          </a:p>
          <a:p>
            <a:pPr>
              <a:defRPr/>
            </a:pPr>
            <a:endParaRPr lang="ru-RU" sz="2400" dirty="0"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latin typeface="Arial" panose="020B0604020202020204" pitchFamily="34" charset="0"/>
              </a:rPr>
              <a:t>формирует ученическую самоорганизацию, предоставляя ученику возможность построить план дальнейших действий по продвижению вперед;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72225" y="332656"/>
            <a:ext cx="139954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ru-RU" sz="3200" b="1" dirty="0">
                <a:ln/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</p:spTree>
    <p:extLst>
      <p:ext uri="{BB962C8B-B14F-4D97-AF65-F5344CB8AC3E}">
        <p14:creationId xmlns:p14="http://schemas.microsoft.com/office/powerpoint/2010/main" val="112045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dirty="0" smtClean="0">
                <a:solidFill>
                  <a:srgbClr val="C00000"/>
                </a:solidFill>
              </a:rPr>
              <a:t>Оценивание в ФГОС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9424"/>
            <a:ext cx="8229600" cy="2979776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/>
              <a:t>оценивание </a:t>
            </a:r>
            <a:r>
              <a:rPr lang="ru-RU" altLang="ru-RU" b="1" i="1" dirty="0" smtClean="0"/>
              <a:t>достигаемых </a:t>
            </a:r>
            <a:r>
              <a:rPr lang="ru-RU" altLang="ru-RU" dirty="0" smtClean="0"/>
              <a:t>образовательных результатов, </a:t>
            </a:r>
          </a:p>
          <a:p>
            <a:pPr eaLnBrk="1" hangingPunct="1"/>
            <a:r>
              <a:rPr lang="ru-RU" altLang="ru-RU" dirty="0" smtClean="0"/>
              <a:t>оценивание </a:t>
            </a:r>
            <a:r>
              <a:rPr lang="ru-RU" altLang="ru-RU" b="1" i="1" dirty="0" smtClean="0"/>
              <a:t>процесса их </a:t>
            </a:r>
            <a:r>
              <a:rPr lang="ru-RU" altLang="ru-RU" b="1" i="1" dirty="0" smtClean="0"/>
              <a:t>формирования;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и оценивание </a:t>
            </a:r>
            <a:r>
              <a:rPr lang="ru-RU" altLang="ru-RU" b="1" i="1" dirty="0" smtClean="0"/>
              <a:t>осознанности каждым обучающимся </a:t>
            </a:r>
            <a:r>
              <a:rPr lang="ru-RU" altLang="ru-RU" dirty="0" smtClean="0"/>
              <a:t>особенностей развития его собственного процесса обучения;</a:t>
            </a:r>
            <a:endParaRPr lang="ru-RU" altLang="ru-RU" b="1" i="1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92678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8"/>
          <p:cNvSpPr txBox="1">
            <a:spLocks/>
          </p:cNvSpPr>
          <p:nvPr/>
        </p:nvSpPr>
        <p:spPr>
          <a:xfrm>
            <a:off x="1043608" y="240184"/>
            <a:ext cx="6622338" cy="1244600"/>
          </a:xfrm>
          <a:prstGeom prst="rect">
            <a:avLst/>
          </a:prstGeom>
        </p:spPr>
        <p:txBody>
          <a:bodyPr vert="horz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5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Система</a:t>
            </a:r>
            <a:r>
              <a:rPr kumimoji="0" lang="en-US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4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оценивания</a:t>
            </a:r>
            <a:endParaRPr kumimoji="0" lang="en-US" sz="40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49"/>
          <p:cNvSpPr txBox="1"/>
          <p:nvPr/>
        </p:nvSpPr>
        <p:spPr>
          <a:xfrm>
            <a:off x="791580" y="1700808"/>
            <a:ext cx="7126394" cy="53078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62466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8350"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  </a:t>
            </a:r>
            <a:r>
              <a:rPr lang="en-US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Под</a:t>
            </a:r>
            <a:r>
              <a:rPr lang="en-US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системой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оценивания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понимается</a:t>
            </a:r>
            <a:r>
              <a:rPr lang="en-US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механизм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осуществления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контрольно-диагностической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связи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между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учителем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,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учеником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и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родителями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поводу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успешности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образовательного</a:t>
            </a:r>
            <a:r>
              <a:rPr lang="en-US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3600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процесса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.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endParaRPr lang="en-US" sz="2400" b="1" i="1" dirty="0">
              <a:solidFill>
                <a:srgbClr val="00000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867C-DF76-4C67-BD38-BEB220706459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146" name="Picture 2" descr="Картинки по запросу вопр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277760"/>
            <a:ext cx="7223956" cy="541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45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4"/>
          <p:cNvSpPr txBox="1">
            <a:spLocks/>
          </p:cNvSpPr>
          <p:nvPr/>
        </p:nvSpPr>
        <p:spPr>
          <a:xfrm>
            <a:off x="1312863" y="109885"/>
            <a:ext cx="7831137" cy="1158875"/>
          </a:xfrm>
          <a:prstGeom prst="rect">
            <a:avLst/>
          </a:prstGeom>
        </p:spPr>
        <p:txBody>
          <a:bodyPr vert="horz" lIns="38100" tIns="38100" rIns="38100" bIns="381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5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Функции</a:t>
            </a:r>
            <a:r>
              <a:rPr kumimoji="0" lang="en-US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US" sz="40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оценивания</a:t>
            </a:r>
            <a:endParaRPr kumimoji="0" lang="en-US" sz="4777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44445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55"/>
          <p:cNvSpPr txBox="1"/>
          <p:nvPr/>
        </p:nvSpPr>
        <p:spPr>
          <a:xfrm>
            <a:off x="1619672" y="1484784"/>
            <a:ext cx="6805264" cy="4823198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690034" marR="0" lvl="0" indent="-571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Wingdings" panose="05000000000000000000" pitchFamily="2" charset="2"/>
              <a:buChar char="ü"/>
            </a:pP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обучающая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</a:p>
          <a:p>
            <a:pPr marL="690034" marR="0" lvl="0" indent="-571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Wingdings" panose="05000000000000000000" pitchFamily="2" charset="2"/>
              <a:buChar char="ü"/>
            </a:pP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воспитательная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 </a:t>
            </a:r>
          </a:p>
          <a:p>
            <a:pPr marL="690034" marR="0" lvl="0" indent="-571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Wingdings" panose="05000000000000000000" pitchFamily="2" charset="2"/>
              <a:buChar char="ü"/>
            </a:pPr>
            <a:r>
              <a:rPr lang="en-US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ориентирующая</a:t>
            </a: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739423" lvl="0" indent="-571500">
              <a:lnSpc>
                <a:spcPct val="120108"/>
              </a:lnSpc>
              <a:buClr>
                <a:srgbClr val="000000"/>
              </a:buClr>
              <a:buSzPct val="163817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стимулирующая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 </a:t>
            </a:r>
          </a:p>
          <a:p>
            <a:pPr marL="739423" lvl="0" indent="-571500">
              <a:lnSpc>
                <a:spcPct val="120108"/>
              </a:lnSpc>
              <a:spcBef>
                <a:spcPts val="500"/>
              </a:spcBef>
              <a:buClr>
                <a:srgbClr val="000000"/>
              </a:buClr>
              <a:buSzPct val="163817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диагностическая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</a:p>
          <a:p>
            <a:pPr marL="739423" lvl="0" indent="-571500">
              <a:lnSpc>
                <a:spcPct val="120108"/>
              </a:lnSpc>
              <a:spcBef>
                <a:spcPts val="500"/>
              </a:spcBef>
              <a:buClr>
                <a:srgbClr val="000000"/>
              </a:buClr>
              <a:buSzPct val="163817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проверка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эффективности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обучающей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деятельности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самого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учителя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  <a:p>
            <a:pPr marL="517878" lvl="0" indent="-342900">
              <a:buClr>
                <a:srgbClr val="000000"/>
              </a:buClr>
              <a:buSzPct val="169753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формирование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у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учащихся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адекватной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самооценки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 </a:t>
            </a:r>
          </a:p>
          <a:p>
            <a:pPr marL="517878" lvl="0" indent="-342900">
              <a:spcBef>
                <a:spcPts val="500"/>
              </a:spcBef>
              <a:buClr>
                <a:srgbClr val="000000"/>
              </a:buClr>
              <a:buSzPct val="169753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мощный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мотив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учебной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деятельности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  </a:t>
            </a:r>
          </a:p>
          <a:p>
            <a:pPr marL="517878" lvl="0" indent="-342900">
              <a:spcBef>
                <a:spcPts val="500"/>
              </a:spcBef>
              <a:buClr>
                <a:srgbClr val="000000"/>
              </a:buClr>
              <a:buSzPct val="169753"/>
              <a:buFont typeface="Wingdings" panose="05000000000000000000" pitchFamily="2" charset="2"/>
              <a:buChar char="ü"/>
            </a:pP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изменения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межличностных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отношений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в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классном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коллективе</a:t>
            </a:r>
            <a:endParaRPr lang="en-US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9218" name="Picture 2" descr="Картинки по запросу оценива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428" y="908720"/>
            <a:ext cx="36760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6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8" t="33235" r="31385" b="19628"/>
          <a:stretch/>
        </p:blipFill>
        <p:spPr bwMode="auto">
          <a:xfrm>
            <a:off x="179512" y="260649"/>
            <a:ext cx="8784976" cy="65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836712"/>
            <a:ext cx="4536504" cy="59492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980728"/>
            <a:ext cx="1656184" cy="2016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3717032"/>
            <a:ext cx="1656184" cy="20162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168353"/>
            <a:ext cx="1944216" cy="36450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Каждая школа </a:t>
            </a:r>
            <a:r>
              <a:rPr lang="ru-RU" sz="20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самостоя-тельно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разрабатывает свою модель формирую-</a:t>
            </a:r>
            <a:r>
              <a:rPr lang="ru-RU" sz="2000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щего</a:t>
            </a:r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оценивания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888" y="930792"/>
            <a:ext cx="1937855" cy="213816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Сегодня различают понятия “формирующее оценивание” и “</a:t>
            </a:r>
            <a:r>
              <a:rPr lang="ru-RU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стандартизи-рованное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оценивание”.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01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836293"/>
            <a:ext cx="8229600" cy="1689051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Cтандартизированное</a:t>
            </a:r>
            <a:r>
              <a:rPr lang="ru-RU" b="1" i="1" dirty="0" smtClean="0">
                <a:solidFill>
                  <a:srgbClr val="FF0000"/>
                </a:solidFill>
              </a:rPr>
              <a:t> оценивание  </a:t>
            </a:r>
            <a:r>
              <a:rPr lang="ru-RU" dirty="0" smtClean="0"/>
              <a:t>обеспечивает подход к разным ученикам с “одной меркой”,  независимо от их индивидуальных возможностей и потребностей. </a:t>
            </a:r>
            <a:endParaRPr lang="en-US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Формирующее оценивание</a:t>
            </a:r>
            <a:r>
              <a:rPr lang="ru-RU" dirty="0" smtClean="0"/>
              <a:t> можно сравнить с поливом растения. “Поливаем, чтобы росло, учим, чтобы  ученики почувствовали "вкус" к учебе!”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1" t="30699" r="25072" b="27721"/>
          <a:stretch/>
        </p:blipFill>
        <p:spPr bwMode="auto">
          <a:xfrm>
            <a:off x="539552" y="404664"/>
            <a:ext cx="822589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95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От традиционной модели оценивания к формирующему оцениванию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6" t="32573" r="25470" b="12588"/>
          <a:stretch/>
        </p:blipFill>
        <p:spPr bwMode="auto">
          <a:xfrm>
            <a:off x="395535" y="1052737"/>
            <a:ext cx="8208911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08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6" t="32573" r="25470" b="12588"/>
          <a:stretch/>
        </p:blipFill>
        <p:spPr bwMode="auto">
          <a:xfrm>
            <a:off x="329798" y="97977"/>
            <a:ext cx="8706698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148064" y="3717032"/>
            <a:ext cx="3647700" cy="5455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навыков и умений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86691" y="4395997"/>
            <a:ext cx="3647701" cy="56553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понимания, интерпретации, анализа, синтеза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55714" y="908720"/>
            <a:ext cx="3640050" cy="6123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проекты, творческие работы, исследовательские работы, тесты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86691" y="5085184"/>
            <a:ext cx="3640051" cy="5402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учения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55714" y="2375369"/>
            <a:ext cx="3640050" cy="6175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при участии учащихся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32095" y="1628800"/>
            <a:ext cx="3640050" cy="6175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чёткие и прозрачные критерии оценивания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57558" y="3104728"/>
            <a:ext cx="3647701" cy="5402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сотрудничество, сотворчество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80421" y="5805264"/>
            <a:ext cx="3640051" cy="5402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азвивающее оценивание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733</Words>
  <Application>Microsoft Office PowerPoint</Application>
  <PresentationFormat>Экран (4:3)</PresentationFormat>
  <Paragraphs>141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Стандартизированное и формирующее оценивание: принципы, стратегии и модели </vt:lpstr>
      <vt:lpstr>Оценивание сегодня взгляд учителей </vt:lpstr>
      <vt:lpstr>Оценивание в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От традиционной модели оценивания к формирующему оцениванию </vt:lpstr>
      <vt:lpstr>Презентация PowerPoint</vt:lpstr>
      <vt:lpstr>Презентация PowerPoint</vt:lpstr>
      <vt:lpstr>Презентация PowerPoint</vt:lpstr>
      <vt:lpstr>Формирующее оценивание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2018-01-26T02:12:24Z</dcterms:created>
  <dcterms:modified xsi:type="dcterms:W3CDTF">2018-01-26T03:54:39Z</dcterms:modified>
</cp:coreProperties>
</file>